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8"/>
  </p:notesMasterIdLst>
  <p:sldIdLst>
    <p:sldId id="267" r:id="rId5"/>
    <p:sldId id="271" r:id="rId6"/>
    <p:sldId id="270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171"/>
    <a:srgbClr val="1A3864"/>
    <a:srgbClr val="4E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84"/>
  </p:normalViewPr>
  <p:slideViewPr>
    <p:cSldViewPr snapToGrid="0" snapToObjects="1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0" d="100"/>
          <a:sy n="140" d="100"/>
        </p:scale>
        <p:origin x="49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BB33386-E613-C44D-8C18-48CFADA6D99F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409B754-9D1A-9A46-AC02-B6463D66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 rot="20566682">
            <a:off x="845378" y="3431875"/>
            <a:ext cx="909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Copyright: Education for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B14C2-CAA8-4548-94F9-F0C498EB4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4846" y="-60456"/>
            <a:ext cx="3633045" cy="6982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3699"/>
            <a:ext cx="7766936" cy="1646302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rgbClr val="1A386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001"/>
            <a:ext cx="7766936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rgbClr val="6E71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C0AD6-BB33-3640-A3DB-39E3C8E0D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8440" y="456340"/>
            <a:ext cx="7264190" cy="1600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1C0E9-F412-834D-9BEE-6CFFF0725E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9209" y="5840451"/>
            <a:ext cx="3437502" cy="765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498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1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498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288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600" b="1" i="0" cap="none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288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33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3600" b="0" i="1" cap="none">
                <a:latin typeface="Montserra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89837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8058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500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600" b="1" i="0" cap="none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500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81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4381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384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882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3715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64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3497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500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40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B14C2-CAA8-4548-94F9-F0C498EB4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4846" y="-60456"/>
            <a:ext cx="3633045" cy="6982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1C0E9-F412-834D-9BEE-6CFFF0725E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209" y="5840451"/>
            <a:ext cx="3437502" cy="76517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20566682">
            <a:off x="793352" y="2863268"/>
            <a:ext cx="909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Copyright: Education for Health</a:t>
            </a:r>
          </a:p>
        </p:txBody>
      </p:sp>
    </p:spTree>
    <p:extLst>
      <p:ext uri="{BB962C8B-B14F-4D97-AF65-F5344CB8AC3E}">
        <p14:creationId xmlns:p14="http://schemas.microsoft.com/office/powerpoint/2010/main" val="104898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358" y="609600"/>
            <a:ext cx="8596668" cy="1320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358" y="2160589"/>
            <a:ext cx="8596668" cy="38807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7" y="2700867"/>
            <a:ext cx="8596668" cy="1826581"/>
          </a:xfrm>
        </p:spPr>
        <p:txBody>
          <a:bodyPr anchor="b">
            <a:normAutofit/>
          </a:bodyPr>
          <a:lstStyle>
            <a:lvl1pPr algn="l">
              <a:defRPr sz="3600" b="1" i="0" cap="none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747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428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428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4064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393" y="609600"/>
            <a:ext cx="859666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804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8804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81442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1443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87" y="609600"/>
            <a:ext cx="8596668" cy="7808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4FE813-9AFE-8448-9EE7-D006B57BB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887" y="1556420"/>
            <a:ext cx="8596668" cy="3166719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0566682">
            <a:off x="456027" y="3080834"/>
            <a:ext cx="909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>
                    <a:lumMod val="95000"/>
                  </a:schemeClr>
                </a:solidFill>
              </a:rPr>
              <a:t>Copyright: Education for Health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63B511-2310-9540-A022-98242DF2186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33831" y="-83128"/>
            <a:ext cx="5424004" cy="70102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499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499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70B51-2B3B-7B45-ACBB-3F5AC4C2F20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08281" y="5577084"/>
            <a:ext cx="969632" cy="104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4A8FB-2838-8A46-9244-BABCB9224EC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569666" y="5908465"/>
            <a:ext cx="3437502" cy="7651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1A3864"/>
          </a:solidFill>
          <a:latin typeface="Montserrat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rgbClr val="6E7171"/>
          </a:solidFill>
          <a:latin typeface="Montserrat Medium" pitchFamily="2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rgbClr val="6E7171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rgbClr val="6E7171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6E7171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6E7171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FA54-DD14-EC4C-B316-1D91CF631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2AAEE-8484-0B4F-A1AD-9662E4CB5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B5DD-4A14-9341-A5BA-158E752F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DA60-3E74-594D-9B6E-D83DD89F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58" y="2286712"/>
            <a:ext cx="8596668" cy="38807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3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9B21AF2-44F1-E24F-B89D-78664A727866}"/>
              </a:ext>
            </a:extLst>
          </p:cNvPr>
          <p:cNvSpPr txBox="1">
            <a:spLocks/>
          </p:cNvSpPr>
          <p:nvPr/>
        </p:nvSpPr>
        <p:spPr>
          <a:xfrm>
            <a:off x="381070" y="5902036"/>
            <a:ext cx="7766936" cy="812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rgbClr val="6E717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rgbClr val="6E717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rgbClr val="6E717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6E7171"/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6E7171"/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600" b="1" dirty="0"/>
              <a:t>Chief Executive:</a:t>
            </a:r>
            <a:r>
              <a:rPr lang="en-GB" sz="600" dirty="0"/>
              <a:t> Dr Linda Edwards PhD</a:t>
            </a:r>
            <a:br>
              <a:rPr lang="en-GB" sz="600" dirty="0"/>
            </a:br>
            <a:r>
              <a:rPr lang="en-GB" sz="600" b="1" dirty="0"/>
              <a:t>Registered Office:</a:t>
            </a:r>
            <a:r>
              <a:rPr lang="en-GB" sz="600" dirty="0"/>
              <a:t> 1 Lowes Lane Business Park, Lowes Lane, </a:t>
            </a:r>
            <a:r>
              <a:rPr lang="en-GB" sz="600" dirty="0" err="1"/>
              <a:t>Wellesbourne</a:t>
            </a:r>
            <a:r>
              <a:rPr lang="en-GB" sz="600" dirty="0"/>
              <a:t>, Warwickshire CV35 9RB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600" dirty="0"/>
              <a:t>Registered in England and Wales.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600" b="1" dirty="0"/>
              <a:t>Charity Registration Number:</a:t>
            </a:r>
            <a:r>
              <a:rPr lang="en-GB" sz="600" dirty="0"/>
              <a:t> 1048816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600" b="1" dirty="0"/>
              <a:t>Company Registration Number:</a:t>
            </a:r>
            <a:r>
              <a:rPr lang="en-GB" sz="600" dirty="0"/>
              <a:t> 03090774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" dirty="0"/>
              <a:t>Education for Health is a company limited by guarantee</a:t>
            </a:r>
            <a:endParaRPr lang="en-GB" sz="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600" dirty="0"/>
              <a:t> </a:t>
            </a:r>
            <a:endParaRPr lang="en-GB" sz="600" dirty="0"/>
          </a:p>
          <a:p>
            <a:pPr marL="0" indent="0">
              <a:spcBef>
                <a:spcPts val="0"/>
              </a:spcBef>
              <a:buNone/>
            </a:pPr>
            <a:endParaRPr lang="en-US" sz="600" dirty="0"/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CADBB3EC-1971-7A45-BACC-32C91F1F6DA9}"/>
              </a:ext>
            </a:extLst>
          </p:cNvPr>
          <p:cNvSpPr txBox="1"/>
          <p:nvPr/>
        </p:nvSpPr>
        <p:spPr>
          <a:xfrm>
            <a:off x="4387333" y="2992582"/>
            <a:ext cx="3657907" cy="18859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rgbClr val="67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1 Lowes Lane Business Park, </a:t>
            </a:r>
            <a:br>
              <a:rPr lang="en-GB" sz="900" dirty="0">
                <a:solidFill>
                  <a:srgbClr val="67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</a:br>
            <a:r>
              <a:rPr lang="en-GB" sz="900" dirty="0">
                <a:solidFill>
                  <a:srgbClr val="67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Lowes Lane,</a:t>
            </a:r>
            <a:endParaRPr lang="en-GB" sz="1200" dirty="0">
              <a:solidFill>
                <a:srgbClr val="000000"/>
              </a:solidFill>
              <a:effectLst/>
              <a:latin typeface="Minion Pro" panose="02040503050306020203" pitchFamily="18" charset="0"/>
              <a:ea typeface="Times New Roman" panose="02020603050405020304" pitchFamily="18" charset="0"/>
              <a:cs typeface="Minion Pro" panose="02040503050306020203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900" dirty="0" err="1">
                <a:solidFill>
                  <a:srgbClr val="67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Wellesbourne</a:t>
            </a:r>
            <a:r>
              <a:rPr lang="en-GB" sz="900" dirty="0">
                <a:solidFill>
                  <a:srgbClr val="67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,</a:t>
            </a:r>
            <a:endParaRPr lang="en-GB" sz="1200" dirty="0">
              <a:solidFill>
                <a:srgbClr val="000000"/>
              </a:solidFill>
              <a:effectLst/>
              <a:latin typeface="Minion Pro" panose="02040503050306020203" pitchFamily="18" charset="0"/>
              <a:ea typeface="Times New Roman" panose="02020603050405020304" pitchFamily="18" charset="0"/>
              <a:cs typeface="Minion Pro" panose="02040503050306020203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rgbClr val="67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Warwickshire</a:t>
            </a:r>
            <a:endParaRPr lang="en-GB" sz="1200" dirty="0">
              <a:solidFill>
                <a:srgbClr val="000000"/>
              </a:solidFill>
              <a:effectLst/>
              <a:latin typeface="Minion Pro" panose="02040503050306020203" pitchFamily="18" charset="0"/>
              <a:ea typeface="Times New Roman" panose="02020603050405020304" pitchFamily="18" charset="0"/>
              <a:cs typeface="Minion Pro" panose="02040503050306020203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rgbClr val="67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CV35 9RB</a:t>
            </a:r>
            <a:endParaRPr lang="en-GB" sz="1200" dirty="0">
              <a:solidFill>
                <a:srgbClr val="000000"/>
              </a:solidFill>
              <a:effectLst/>
              <a:latin typeface="Minion Pro" panose="02040503050306020203" pitchFamily="18" charset="0"/>
              <a:ea typeface="Times New Roman" panose="02020603050405020304" pitchFamily="18" charset="0"/>
              <a:cs typeface="Minion Pro" panose="02040503050306020203" pitchFamily="18" charset="0"/>
            </a:endParaRPr>
          </a:p>
          <a:p>
            <a:pPr>
              <a:lnSpc>
                <a:spcPct val="115000"/>
              </a:lnSpc>
              <a:spcBef>
                <a:spcPts val="565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F68D38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ld" panose="02000604030000020004" pitchFamily="2" charset="0"/>
              </a:rPr>
              <a:t>T:</a:t>
            </a:r>
            <a:r>
              <a:rPr lang="en-GB" sz="900" dirty="0">
                <a:solidFill>
                  <a:srgbClr val="66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 +44 (0)1926 493313</a:t>
            </a:r>
            <a:endParaRPr lang="en-GB" sz="1200" dirty="0">
              <a:solidFill>
                <a:srgbClr val="000000"/>
              </a:solidFill>
              <a:effectLst/>
              <a:latin typeface="Minion Pro" panose="02040503050306020203" pitchFamily="18" charset="0"/>
              <a:ea typeface="Times New Roman" panose="02020603050405020304" pitchFamily="18" charset="0"/>
              <a:cs typeface="Minion Pro" panose="02040503050306020203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900" b="1" dirty="0">
                <a:solidFill>
                  <a:srgbClr val="F68D38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ld" panose="02000604030000020004" pitchFamily="2" charset="0"/>
              </a:rPr>
              <a:t>E: </a:t>
            </a:r>
            <a:r>
              <a:rPr lang="en-GB" sz="900" dirty="0" err="1">
                <a:solidFill>
                  <a:srgbClr val="66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contact@educationforhealth.org</a:t>
            </a:r>
            <a:endParaRPr lang="en-GB" sz="1200" dirty="0">
              <a:solidFill>
                <a:srgbClr val="000000"/>
              </a:solidFill>
              <a:effectLst/>
              <a:latin typeface="Minion Pro" panose="02040503050306020203" pitchFamily="18" charset="0"/>
              <a:ea typeface="Times New Roman" panose="02020603050405020304" pitchFamily="18" charset="0"/>
              <a:cs typeface="Minion Pro" panose="02040503050306020203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900" b="1" dirty="0">
                <a:solidFill>
                  <a:srgbClr val="F68D38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ld" panose="02000604030000020004" pitchFamily="2" charset="0"/>
              </a:rPr>
              <a:t>W: </a:t>
            </a:r>
            <a:r>
              <a:rPr lang="en-US" sz="900" dirty="0" err="1">
                <a:solidFill>
                  <a:srgbClr val="666B6C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Gotham Book" panose="02000604040000020004" pitchFamily="2" charset="0"/>
              </a:rPr>
              <a:t>educationforhealth.org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34A32-CC8C-4A40-89E6-CF15945FA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2123" y="1518963"/>
            <a:ext cx="3688630" cy="13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3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29F5338A5BF4595348CEEDB705377" ma:contentTypeVersion="18" ma:contentTypeDescription="Create a new document." ma:contentTypeScope="" ma:versionID="577babebb945e835154e21cf103a1cf7">
  <xsd:schema xmlns:xsd="http://www.w3.org/2001/XMLSchema" xmlns:xs="http://www.w3.org/2001/XMLSchema" xmlns:p="http://schemas.microsoft.com/office/2006/metadata/properties" xmlns:ns2="8bbe98a2-293c-4ed7-a555-fb45c7a5e5fc" xmlns:ns3="e7c5b0c6-0fe0-4ff8-984b-122f0ed76954" targetNamespace="http://schemas.microsoft.com/office/2006/metadata/properties" ma:root="true" ma:fieldsID="a8de7505f87211f5655ffba804a4fc30" ns2:_="" ns3:_="">
    <xsd:import namespace="8bbe98a2-293c-4ed7-a555-fb45c7a5e5fc"/>
    <xsd:import namespace="e7c5b0c6-0fe0-4ff8-984b-122f0ed76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ag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e98a2-293c-4ed7-a555-fb45c7a5e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ag" ma:index="10" nillable="true" ma:displayName="Tag" ma:description="A column to add tags to files, in order to make searching easier" ma:format="Dropdown" ma:internalName="Ta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nance"/>
                    <xsd:enumeration value="SID"/>
                    <xsd:enumeration value="LD&amp;Q"/>
                    <xsd:enumeration value="LS"/>
                    <xsd:enumeration value="Partnerships"/>
                    <xsd:enumeration value="ET"/>
                    <xsd:enumeration value="Innovations"/>
                    <xsd:enumeration value="HR"/>
                    <xsd:enumeration value="Policies"/>
                    <xsd:enumeration value="SOPs"/>
                    <xsd:enumeration value="Marketing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fc7dfa-5227-4a08-84db-48811b223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5b0c6-0fe0-4ff8-984b-122f0ed76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501885-e571-4d27-b6d7-710ca6b66a8b}" ma:internalName="TaxCatchAll" ma:showField="CatchAllData" ma:web="e7c5b0c6-0fe0-4ff8-984b-122f0ed769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8bbe98a2-293c-4ed7-a555-fb45c7a5e5fc" xsi:nil="true"/>
    <TaxCatchAll xmlns="e7c5b0c6-0fe0-4ff8-984b-122f0ed76954" xsi:nil="true"/>
    <lcf76f155ced4ddcb4097134ff3c332f xmlns="8bbe98a2-293c-4ed7-a555-fb45c7a5e5f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03BED-8D2F-4E4F-9585-D00A18981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e98a2-293c-4ed7-a555-fb45c7a5e5fc"/>
    <ds:schemaRef ds:uri="e7c5b0c6-0fe0-4ff8-984b-122f0ed76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EFF66-6358-44CB-8265-32B6D66479A0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8bbe98a2-293c-4ed7-a555-fb45c7a5e5fc"/>
    <ds:schemaRef ds:uri="http://schemas.microsoft.com/office/2006/documentManagement/types"/>
    <ds:schemaRef ds:uri="e7c5b0c6-0fe0-4ff8-984b-122f0ed7695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D37DF0-42A2-4A63-B251-F153D1F267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1310</TotalTime>
  <Words>85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Minion Pro</vt:lpstr>
      <vt:lpstr>Montserrat</vt:lpstr>
      <vt:lpstr>Montserrat Medium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Holly Kilburn</cp:lastModifiedBy>
  <cp:revision>73</cp:revision>
  <cp:lastPrinted>2019-03-15T08:20:17Z</cp:lastPrinted>
  <dcterms:created xsi:type="dcterms:W3CDTF">2018-12-17T12:35:31Z</dcterms:created>
  <dcterms:modified xsi:type="dcterms:W3CDTF">2023-07-26T13:15:44Z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0x01010032B29F5338A5BF4595348CEEDB705377</vt:lpwstr>
  </property>
  <property fmtid="{D5CDD505-2E9C-101B-9397-08002B2CF9AE}" pid="3" name="MediaServiceImageTags">
    <vt:lpwstr/>
  </property>
</Properties>
</file>